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31"/>
  </p:notesMasterIdLst>
  <p:sldIdLst>
    <p:sldId id="300" r:id="rId6"/>
    <p:sldId id="323" r:id="rId7"/>
    <p:sldId id="302" r:id="rId8"/>
    <p:sldId id="259" r:id="rId9"/>
    <p:sldId id="303" r:id="rId10"/>
    <p:sldId id="324" r:id="rId11"/>
    <p:sldId id="304" r:id="rId12"/>
    <p:sldId id="325" r:id="rId13"/>
    <p:sldId id="305" r:id="rId14"/>
    <p:sldId id="320" r:id="rId15"/>
    <p:sldId id="322" r:id="rId16"/>
    <p:sldId id="321" r:id="rId17"/>
    <p:sldId id="317" r:id="rId18"/>
    <p:sldId id="329" r:id="rId19"/>
    <p:sldId id="316" r:id="rId20"/>
    <p:sldId id="330" r:id="rId21"/>
    <p:sldId id="327" r:id="rId22"/>
    <p:sldId id="332" r:id="rId23"/>
    <p:sldId id="333" r:id="rId24"/>
    <p:sldId id="331" r:id="rId25"/>
    <p:sldId id="328" r:id="rId26"/>
    <p:sldId id="319" r:id="rId27"/>
    <p:sldId id="326" r:id="rId28"/>
    <p:sldId id="318" r:id="rId29"/>
    <p:sldId id="31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8DBAC3-60A1-4913-A600-E1113DEB827D}" v="37" dt="2018-05-10T17:30:28.024"/>
    <p1510:client id="{5F159153-6972-4091-9728-9592CD7B1E22}" v="1" dt="2018-06-29T19:57:36.0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82" autoAdjust="0"/>
    <p:restoredTop sz="64606" autoAdjust="0"/>
  </p:normalViewPr>
  <p:slideViewPr>
    <p:cSldViewPr snapToGrid="0">
      <p:cViewPr varScale="1">
        <p:scale>
          <a:sx n="71" d="100"/>
          <a:sy n="71" d="100"/>
        </p:scale>
        <p:origin x="1404" y="51"/>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ableStyles" Target="tableStyles.xml"/></Relationships>
</file>

<file path=ppt/media/hdphoto1.wdp>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6/20/2019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200" dirty="0"/>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200" dirty="0"/>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1200" dirty="0"/>
              <a:t>© 2019 Microsoft Corporation. All rights reserved. Microsoft and the trademarks listed at </a:t>
            </a:r>
            <a:r>
              <a:rPr lang="en-US" sz="1200" dirty="0">
                <a:hlinkClick r:id="rId3"/>
              </a:rPr>
              <a:t>https://www.microsoft.com/en-us/legal/intellectualproperty/Trademarks/Usage/General.aspx</a:t>
            </a:r>
            <a:r>
              <a:rPr lang="en-US" sz="1200" dirty="0"/>
              <a:t> are trademarks of the Microsoft group of companies. All other trademarks are property of their respective owners.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a:p>
        </p:txBody>
      </p:sp>
    </p:spTree>
    <p:extLst>
      <p:ext uri="{BB962C8B-B14F-4D97-AF65-F5344CB8AC3E}">
        <p14:creationId xmlns:p14="http://schemas.microsoft.com/office/powerpoint/2010/main" val="33393573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a:p>
        </p:txBody>
      </p:sp>
    </p:spTree>
    <p:extLst>
      <p:ext uri="{BB962C8B-B14F-4D97-AF65-F5344CB8AC3E}">
        <p14:creationId xmlns:p14="http://schemas.microsoft.com/office/powerpoint/2010/main" val="7669291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a:p>
        </p:txBody>
      </p:sp>
    </p:spTree>
    <p:extLst>
      <p:ext uri="{BB962C8B-B14F-4D97-AF65-F5344CB8AC3E}">
        <p14:creationId xmlns:p14="http://schemas.microsoft.com/office/powerpoint/2010/main" val="2066286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a:p>
        </p:txBody>
      </p:sp>
    </p:spTree>
    <p:extLst>
      <p:ext uri="{BB962C8B-B14F-4D97-AF65-F5344CB8AC3E}">
        <p14:creationId xmlns:p14="http://schemas.microsoft.com/office/powerpoint/2010/main" val="31214808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a:p>
        </p:txBody>
      </p:sp>
    </p:spTree>
    <p:extLst>
      <p:ext uri="{BB962C8B-B14F-4D97-AF65-F5344CB8AC3E}">
        <p14:creationId xmlns:p14="http://schemas.microsoft.com/office/powerpoint/2010/main" val="954678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a:p>
        </p:txBody>
      </p:sp>
    </p:spTree>
    <p:extLst>
      <p:ext uri="{BB962C8B-B14F-4D97-AF65-F5344CB8AC3E}">
        <p14:creationId xmlns:p14="http://schemas.microsoft.com/office/powerpoint/2010/main" val="23810217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a:p>
        </p:txBody>
      </p:sp>
    </p:spTree>
    <p:extLst>
      <p:ext uri="{BB962C8B-B14F-4D97-AF65-F5344CB8AC3E}">
        <p14:creationId xmlns:p14="http://schemas.microsoft.com/office/powerpoint/2010/main" val="38999810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Contoso, Ltd staff are worried it may be impossible to manage the many thousands of IoT devices they have deployed around the world with any one product.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Utilizing the Azure IoT Hub Device Provisioning Service, Contoso can enable a zero-touch, just-in-time provisioning to specific IoT hubs without any human intervention. The service scales to many millions of devices in a secure and scalable manner that will meet Contoso's needs.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Can Azure handle all the different types of operating systems and processor architectures of their devices?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The Azure IoT Agents have been release with ANSI-C standards in mind. The code is freely available on GitHub along with an entire SDK that will enable Contoso to easily re-compile the source for any target device.</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Will they be able to monitor for specific events on some of their proprietary devices?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Yes, they can monitor for custom events on their proprietary devices using the Azure IoT SDK to send message and events to their specific IoT Hub(s).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Can Azure support non-TPM hardware devices?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Yes, you can recompile the source code to utilize simulated/software TPMs, however this is not a standard or accepted way of doing secure device management in production environments.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5. Will the communications from a device to Azure be secure enough?</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Absoultely</a:t>
            </a:r>
            <a:r>
              <a:rPr lang="en-US" sz="1200" b="0" kern="1200" dirty="0">
                <a:solidFill>
                  <a:schemeClr val="tx1"/>
                </a:solidFill>
                <a:effectLst/>
                <a:latin typeface="+mn-lt"/>
                <a:ea typeface="+mn-ea"/>
                <a:cs typeface="+mn-cs"/>
              </a:rPr>
              <a:t>, the Azure IoT SDKs come with support for several different protocols including the latest HTTPS and SSL features.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6. Can an Azure logging solution handle the massive amount of events and alerts that will need to be ingested?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Yes, at the lowest plan level, you can send 500MB of data to a Log Analytics workspace. Standard and Premium plans have no limit on the amount of data uploaded even if it is terabytes per day.</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7. Is it possible to assign role-based permissions based on their security objectives and policies to the IoT resources such as the Hub, Edge and individual devices?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Yes, Azure IoT resources come with a management plane that gives you flexibility to allow various levels of permissions to target specific roles of your IoT Infrastructure.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8. Is the solution capable of being flexible in the types of reporting and alerts that can be generated based on custom logging event data?</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Yes, you can choose to utilize the out of box alert templates, or create your own templates based on common Azure and Operating System events, or even your own custom events.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9. Will we be able to limit the messages and network traffic to specific network IP addresses/subnets for our devices?</a:t>
            </a:r>
          </a:p>
          <a:p>
            <a:r>
              <a:rPr lang="en-US" sz="1200" b="0" kern="1200" dirty="0">
                <a:solidFill>
                  <a:schemeClr val="tx1"/>
                </a:solidFill>
                <a:effectLst/>
                <a:latin typeface="+mn-lt"/>
                <a:ea typeface="+mn-ea"/>
                <a:cs typeface="+mn-cs"/>
              </a:rPr>
              <a:t>- Yes, you can enable IP Filtering in the IoT Hub to ensure that only messages that originate from specific IPs or subnet are allowed to flow through to the IoT Hub(s).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a:p>
        </p:txBody>
      </p:sp>
    </p:spTree>
    <p:extLst>
      <p:ext uri="{BB962C8B-B14F-4D97-AF65-F5344CB8AC3E}">
        <p14:creationId xmlns:p14="http://schemas.microsoft.com/office/powerpoint/2010/main" val="41158326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Will the communications from a device to Azure be secure enough?</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Absoultely</a:t>
            </a:r>
            <a:r>
              <a:rPr lang="en-US" sz="1200" b="0" kern="1200" dirty="0">
                <a:solidFill>
                  <a:schemeClr val="tx1"/>
                </a:solidFill>
                <a:effectLst/>
                <a:latin typeface="+mn-lt"/>
                <a:ea typeface="+mn-ea"/>
                <a:cs typeface="+mn-cs"/>
              </a:rPr>
              <a:t>, the Azure IoT SDKs come with support for several different protocols including the latest HTTPS and SSL features.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Can an Azure logging solution handle the massive amount of events and alerts that will need to be ingested?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Yes, at the lowest plan level, you can send 500MB of data to a Log Analytics workspace. Standard and Premium plans have no limit on the amount of data uploaded even if it is terabytes per day.</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Is it possible to assign role-based permissions based on their security objectives and policies to the IoT resources such as the Hub, Edge and individual devices?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Yes, Azure IoT resources come with a management plane that gives you flexibility to allow various levels of permissions to target specific roles of your IoT Infrastructure.</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Is the solution capable of being flexible in the types of reporting and alerts that can be generated based on custom logging event data?</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Yes, you can choose to utilize the out of box alert templates, or create your own templates based on common Azure and Operating System events, or even your own custom events.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Will we be able to limit the messages and network traffic to specific network IP addresses/subnets for our devices?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 Yes, you can enable IP Filtering in the IoT Hub to ensure that only messages that originate from specific IPs or subnet are allowed to flow through to the IoT Hub(s).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a:p>
        </p:txBody>
      </p:sp>
    </p:spTree>
    <p:extLst>
      <p:ext uri="{BB962C8B-B14F-4D97-AF65-F5344CB8AC3E}">
        <p14:creationId xmlns:p14="http://schemas.microsoft.com/office/powerpoint/2010/main" val="9230467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a:p>
        </p:txBody>
      </p:sp>
    </p:spTree>
    <p:extLst>
      <p:ext uri="{BB962C8B-B14F-4D97-AF65-F5344CB8AC3E}">
        <p14:creationId xmlns:p14="http://schemas.microsoft.com/office/powerpoint/2010/main" val="6712855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6/20/2019 4:45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a:p>
        </p:txBody>
      </p:sp>
    </p:spTree>
    <p:extLst>
      <p:ext uri="{BB962C8B-B14F-4D97-AF65-F5344CB8AC3E}">
        <p14:creationId xmlns:p14="http://schemas.microsoft.com/office/powerpoint/2010/main" val="3838312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a:p>
        </p:txBody>
      </p:sp>
    </p:spTree>
    <p:extLst>
      <p:ext uri="{BB962C8B-B14F-4D97-AF65-F5344CB8AC3E}">
        <p14:creationId xmlns:p14="http://schemas.microsoft.com/office/powerpoint/2010/main" val="2226500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5.xml"/><Relationship Id="rId5" Type="http://schemas.openxmlformats.org/officeDocument/2006/relationships/image" Target="../media/image17.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Securing the IoT end to end</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70188210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3645041"/>
          </a:xfrm>
        </p:spPr>
        <p:txBody>
          <a:bodyPr>
            <a:normAutofit fontScale="92500" lnSpcReduction="20000"/>
          </a:bodyPr>
          <a:lstStyle/>
          <a:p>
            <a:r>
              <a:rPr lang="en-US" dirty="0"/>
              <a:t>IoT Developers and Support</a:t>
            </a:r>
          </a:p>
          <a:p>
            <a:endParaRPr lang="en-US" dirty="0"/>
          </a:p>
          <a:p>
            <a:r>
              <a:rPr lang="en-US" dirty="0"/>
              <a:t>Cloud Architects</a:t>
            </a:r>
          </a:p>
          <a:p>
            <a:endParaRPr lang="en-US" dirty="0"/>
          </a:p>
          <a:p>
            <a:r>
              <a:rPr lang="en-US" dirty="0"/>
              <a:t>Infrastructure Managers</a:t>
            </a:r>
          </a:p>
          <a:p>
            <a:endParaRPr lang="en-US" dirty="0"/>
          </a:p>
          <a:p>
            <a:r>
              <a:rPr lang="en-US" dirty="0"/>
              <a:t>Network Engineers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a:t>
            </a:r>
            <a:endParaRPr lang="en-US" sz="3236" dirty="0">
              <a:solidFill>
                <a:schemeClr val="tx1"/>
              </a:solidFill>
              <a:latin typeface="Segoe UI" panose="020B0502040204020203" pitchFamily="34" charset="0"/>
            </a:endParaRPr>
          </a:p>
        </p:txBody>
      </p:sp>
      <p:pic>
        <p:nvPicPr>
          <p:cNvPr id="5" name="Picture 4">
            <a:extLst>
              <a:ext uri="{FF2B5EF4-FFF2-40B4-BE49-F238E27FC236}">
                <a16:creationId xmlns:a16="http://schemas.microsoft.com/office/drawing/2014/main" id="{D1F1352D-7A16-4B46-B9B9-570898F747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1818" y="1262921"/>
            <a:ext cx="8274364" cy="5039773"/>
          </a:xfrm>
          <a:prstGeom prst="rect">
            <a:avLst/>
          </a:prstGeom>
        </p:spPr>
      </p:pic>
    </p:spTree>
    <p:extLst>
      <p:ext uri="{BB962C8B-B14F-4D97-AF65-F5344CB8AC3E}">
        <p14:creationId xmlns:p14="http://schemas.microsoft.com/office/powerpoint/2010/main" val="1626426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888894"/>
          </a:xfrm>
        </p:spPr>
        <p:txBody>
          <a:bodyPr>
            <a:normAutofit/>
          </a:bodyPr>
          <a:lstStyle/>
          <a:p>
            <a:r>
              <a:rPr lang="en-US" sz="3600" dirty="0">
                <a:solidFill>
                  <a:schemeClr val="tx1"/>
                </a:solidFill>
                <a:latin typeface="+mj-lt"/>
              </a:rPr>
              <a:t>Topology</a:t>
            </a:r>
            <a:endParaRPr lang="en-US" sz="1800" dirty="0">
              <a:solidFill>
                <a:schemeClr val="tx1"/>
              </a:solidFill>
              <a:latin typeface="+mj-lt"/>
            </a:endParaRPr>
          </a:p>
          <a:p>
            <a:pPr lvl="1"/>
            <a:r>
              <a:rPr lang="en-US" sz="2400" b="1" dirty="0">
                <a:solidFill>
                  <a:schemeClr val="tx1"/>
                </a:solidFill>
                <a:latin typeface="+mj-lt"/>
              </a:rPr>
              <a:t>Azure IoT Hubs will keep track of devices and allow for remote execution of commands, deployments and the receiving and routing of device messages.</a:t>
            </a:r>
          </a:p>
          <a:p>
            <a:pPr lvl="1"/>
            <a:endParaRPr lang="en-US" sz="2400" b="1" dirty="0">
              <a:solidFill>
                <a:schemeClr val="tx1"/>
              </a:solidFill>
              <a:latin typeface="+mj-lt"/>
            </a:endParaRPr>
          </a:p>
          <a:p>
            <a:pPr lvl="1"/>
            <a:r>
              <a:rPr lang="en-US" sz="2400" b="1" dirty="0">
                <a:solidFill>
                  <a:schemeClr val="tx1"/>
                </a:solidFill>
                <a:latin typeface="+mj-lt"/>
              </a:rPr>
              <a:t>Azure IoT Device Provisioning Service will be used to register the </a:t>
            </a:r>
            <a:r>
              <a:rPr lang="en-US" sz="2400" b="1" dirty="0">
                <a:solidFill>
                  <a:schemeClr val="tx1"/>
                </a:solidFill>
                <a:latin typeface="Segoe UI Semilight" panose="020B0402040204020203" pitchFamily="34" charset="0"/>
                <a:cs typeface="Segoe UI Semilight" panose="020B0402040204020203" pitchFamily="34" charset="0"/>
              </a:rPr>
              <a:t>oil wells, gas compressors and pipelines</a:t>
            </a:r>
            <a:r>
              <a:rPr lang="en-US" sz="2400" b="1" dirty="0">
                <a:solidFill>
                  <a:schemeClr val="tx1"/>
                </a:solidFill>
                <a:latin typeface="+mj-lt"/>
              </a:rPr>
              <a:t> devices with the appropriate IoT Hubs.</a:t>
            </a:r>
          </a:p>
          <a:p>
            <a:pPr lvl="1"/>
            <a:endParaRPr lang="en-US" sz="2400" b="1" dirty="0">
              <a:solidFill>
                <a:schemeClr val="tx1"/>
              </a:solidFill>
              <a:latin typeface="+mj-lt"/>
            </a:endParaRPr>
          </a:p>
          <a:p>
            <a:pPr lvl="1"/>
            <a:r>
              <a:rPr lang="en-US" sz="2400" b="1" dirty="0">
                <a:solidFill>
                  <a:schemeClr val="tx1"/>
                </a:solidFill>
                <a:latin typeface="+mj-lt"/>
              </a:rPr>
              <a:t>Azure IoT Edge devices will be used to store information when offline and then forward to the IoT Hub.</a:t>
            </a:r>
          </a:p>
          <a:p>
            <a:pPr lvl="1"/>
            <a:endParaRPr lang="en-US" sz="2400" b="1" dirty="0">
              <a:solidFill>
                <a:schemeClr val="tx1"/>
              </a:solidFill>
              <a:latin typeface="+mj-lt"/>
            </a:endParaRPr>
          </a:p>
          <a:p>
            <a:pPr lvl="1"/>
            <a:r>
              <a:rPr lang="en-US" sz="2400" b="1" dirty="0">
                <a:solidFill>
                  <a:schemeClr val="tx1"/>
                </a:solidFill>
                <a:latin typeface="Segoe UI Semilight" panose="020B0402040204020203" pitchFamily="34" charset="0"/>
                <a:cs typeface="Segoe UI Semilight" panose="020B0402040204020203" pitchFamily="34" charset="0"/>
              </a:rPr>
              <a:t>Use custom endpoints and routes in IoT Hub to filter and send critical messages to a Service Bus Queue for further processing.</a:t>
            </a:r>
            <a:endParaRPr lang="en-US" sz="2032" b="1" dirty="0">
              <a:solidFill>
                <a:schemeClr val="tx1"/>
              </a:solidFill>
              <a:latin typeface="+mj-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9358855" cy="4888894"/>
          </a:xfrm>
        </p:spPr>
        <p:txBody>
          <a:bodyPr>
            <a:normAutofit/>
          </a:bodyPr>
          <a:lstStyle/>
          <a:p>
            <a:r>
              <a:rPr lang="en-US" sz="3600" dirty="0">
                <a:solidFill>
                  <a:schemeClr val="tx1"/>
                </a:solidFill>
                <a:latin typeface="+mj-lt"/>
              </a:rPr>
              <a:t>Device</a:t>
            </a:r>
            <a:endParaRPr lang="en-US" sz="1800" dirty="0">
              <a:solidFill>
                <a:schemeClr val="tx1"/>
              </a:solidFill>
              <a:latin typeface="+mj-lt"/>
            </a:endParaRPr>
          </a:p>
          <a:p>
            <a:pPr lvl="1"/>
            <a:r>
              <a:rPr lang="en-US" sz="2400" dirty="0">
                <a:solidFill>
                  <a:schemeClr val="tx1"/>
                </a:solidFill>
                <a:latin typeface="Segoe UI Semilight" panose="020B0402040204020203" pitchFamily="34" charset="0"/>
                <a:cs typeface="Segoe UI Semilight" panose="020B0402040204020203" pitchFamily="34" charset="0"/>
              </a:rPr>
              <a:t>Use IoT Hub to manage devices, ingest all data, and send control data back to devices as needed.</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Process oil well data locally, detect anomalies, store data offline, and send only important data, using Azure IoT Edge devices.</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Separately send oil pipeline metrics at regular intervals.</a:t>
            </a:r>
            <a:endParaRPr lang="en-US" sz="2032" dirty="0">
              <a:solidFill>
                <a:schemeClr val="tx1"/>
              </a:solidFill>
              <a:latin typeface="+mj-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Azure IoT Hub " title="Azure IoT Hub ">
            <a:extLst>
              <a:ext uri="{FF2B5EF4-FFF2-40B4-BE49-F238E27FC236}">
                <a16:creationId xmlns:a16="http://schemas.microsoft.com/office/drawing/2014/main" id="{3576EF96-3D2F-49D3-96A1-A77C27504785}"/>
              </a:ext>
            </a:extLst>
          </p:cNvPr>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491976" y="1401585"/>
            <a:ext cx="780291" cy="780291"/>
          </a:xfrm>
          <a:prstGeom prst="rect">
            <a:avLst/>
          </a:prstGeom>
        </p:spPr>
      </p:pic>
      <p:pic>
        <p:nvPicPr>
          <p:cNvPr id="5" name="Graphic 4" descr="Wireless router" title="Wireless router">
            <a:extLst>
              <a:ext uri="{FF2B5EF4-FFF2-40B4-BE49-F238E27FC236}">
                <a16:creationId xmlns:a16="http://schemas.microsoft.com/office/drawing/2014/main" id="{EA4B0F98-8F5C-490C-8AD7-8A71F4E38040}"/>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459798" y="2414448"/>
            <a:ext cx="844645" cy="844645"/>
          </a:xfrm>
          <a:prstGeom prst="rect">
            <a:avLst/>
          </a:prstGeom>
        </p:spPr>
      </p:pic>
      <p:pic>
        <p:nvPicPr>
          <p:cNvPr id="6" name="Picture 5" descr="Stream Analytics" title="Stream Analytics">
            <a:extLst>
              <a:ext uri="{FF2B5EF4-FFF2-40B4-BE49-F238E27FC236}">
                <a16:creationId xmlns:a16="http://schemas.microsoft.com/office/drawing/2014/main" id="{4B1E0B52-A314-49B4-A285-D05C38821031}"/>
              </a:ext>
            </a:extLst>
          </p:cNvPr>
          <p:cNvPicPr>
            <a:picLocks noChangeAspect="1"/>
          </p:cNvPicPr>
          <p:nvPr/>
        </p:nvPicPr>
        <p:blipFill>
          <a:blip r:embed="rId6" cstate="print">
            <a:biLevel thresh="25000"/>
            <a:extLst>
              <a:ext uri="{28A0092B-C50C-407E-A947-70E740481C1C}">
                <a14:useLocalDpi xmlns:a14="http://schemas.microsoft.com/office/drawing/2010/main" val="0"/>
              </a:ext>
            </a:extLst>
          </a:blip>
          <a:stretch>
            <a:fillRect/>
          </a:stretch>
        </p:blipFill>
        <p:spPr>
          <a:xfrm>
            <a:off x="10431910" y="3472777"/>
            <a:ext cx="900419" cy="900419"/>
          </a:xfrm>
          <a:prstGeom prst="rect">
            <a:avLst/>
          </a:prstGeom>
        </p:spPr>
      </p:pic>
    </p:spTree>
    <p:extLst>
      <p:ext uri="{BB962C8B-B14F-4D97-AF65-F5344CB8AC3E}">
        <p14:creationId xmlns:p14="http://schemas.microsoft.com/office/powerpoint/2010/main" val="26542496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888894"/>
          </a:xfrm>
        </p:spPr>
        <p:txBody>
          <a:bodyPr>
            <a:normAutofit/>
          </a:bodyPr>
          <a:lstStyle/>
          <a:p>
            <a:r>
              <a:rPr lang="en-US" sz="3600" dirty="0">
                <a:solidFill>
                  <a:schemeClr val="tx1"/>
                </a:solidFill>
                <a:latin typeface="+mj-lt"/>
              </a:rPr>
              <a:t>Security And Logging</a:t>
            </a:r>
            <a:endParaRPr lang="en-US" sz="1800" dirty="0">
              <a:solidFill>
                <a:schemeClr val="tx1"/>
              </a:solidFill>
              <a:latin typeface="+mj-lt"/>
            </a:endParaRPr>
          </a:p>
          <a:p>
            <a:pPr lvl="1"/>
            <a:r>
              <a:rPr lang="en-US" sz="2400" dirty="0">
                <a:solidFill>
                  <a:schemeClr val="tx1"/>
                </a:solidFill>
                <a:latin typeface="+mj-lt"/>
              </a:rPr>
              <a:t>Azure Security Center for IoT will be used to provide workload protection through its intelligent threat detection analysis algorithms.</a:t>
            </a:r>
          </a:p>
          <a:p>
            <a:pPr lvl="1"/>
            <a:endParaRPr lang="en-US" sz="2400" dirty="0">
              <a:solidFill>
                <a:schemeClr val="tx1"/>
              </a:solidFill>
              <a:latin typeface="+mj-lt"/>
            </a:endParaRPr>
          </a:p>
          <a:p>
            <a:pPr lvl="1"/>
            <a:r>
              <a:rPr lang="en-US" sz="2400" dirty="0">
                <a:solidFill>
                  <a:schemeClr val="tx1"/>
                </a:solidFill>
                <a:latin typeface="+mj-lt"/>
              </a:rPr>
              <a:t>Azure Security Agent will be deployed to all critical devices to feed important security events and data to Azure Security Center for IoT.</a:t>
            </a:r>
          </a:p>
          <a:p>
            <a:pPr lvl="1"/>
            <a:endParaRPr lang="en-US" sz="2400" dirty="0">
              <a:solidFill>
                <a:schemeClr val="tx1"/>
              </a:solidFill>
              <a:latin typeface="+mj-lt"/>
            </a:endParaRPr>
          </a:p>
          <a:p>
            <a:pPr lvl="1"/>
            <a:r>
              <a:rPr lang="en-US" sz="2400" dirty="0">
                <a:solidFill>
                  <a:schemeClr val="tx1"/>
                </a:solidFill>
                <a:latin typeface="+mj-lt"/>
              </a:rPr>
              <a:t>Log Analytics will be used to build custom alerts based on device security data ingested from the Azure Security Agents.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8625283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(Architecture)</a:t>
            </a: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id="{5F9BB328-A3C0-4544-979E-C7428EA26EA9}"/>
              </a:ext>
            </a:extLst>
          </p:cNvPr>
          <p:cNvPicPr>
            <a:picLocks noChangeAspect="1"/>
          </p:cNvPicPr>
          <p:nvPr/>
        </p:nvPicPr>
        <p:blipFill>
          <a:blip r:embed="rId3"/>
          <a:stretch>
            <a:fillRect/>
          </a:stretch>
        </p:blipFill>
        <p:spPr>
          <a:xfrm>
            <a:off x="1680881" y="1330584"/>
            <a:ext cx="8128747" cy="4572420"/>
          </a:xfrm>
          <a:prstGeom prst="rect">
            <a:avLst/>
          </a:prstGeom>
        </p:spPr>
      </p:pic>
    </p:spTree>
    <p:extLst>
      <p:ext uri="{BB962C8B-B14F-4D97-AF65-F5344CB8AC3E}">
        <p14:creationId xmlns:p14="http://schemas.microsoft.com/office/powerpoint/2010/main" val="26063541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(Analytics)</a:t>
            </a:r>
            <a:endParaRPr lang="en-US" sz="3236" dirty="0">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id="{D39469A2-9940-4F2D-A1F2-690C19E5C3B6}"/>
              </a:ext>
            </a:extLst>
          </p:cNvPr>
          <p:cNvPicPr>
            <a:picLocks noChangeAspect="1"/>
          </p:cNvPicPr>
          <p:nvPr/>
        </p:nvPicPr>
        <p:blipFill>
          <a:blip r:embed="rId3"/>
          <a:stretch>
            <a:fillRect/>
          </a:stretch>
        </p:blipFill>
        <p:spPr>
          <a:xfrm>
            <a:off x="1566583" y="1332940"/>
            <a:ext cx="8507506" cy="4785472"/>
          </a:xfrm>
          <a:prstGeom prst="rect">
            <a:avLst/>
          </a:prstGeom>
        </p:spPr>
      </p:pic>
    </p:spTree>
    <p:extLst>
      <p:ext uri="{BB962C8B-B14F-4D97-AF65-F5344CB8AC3E}">
        <p14:creationId xmlns:p14="http://schemas.microsoft.com/office/powerpoint/2010/main" val="19857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1655840" cy="3644075"/>
          </a:xfrm>
          <a:prstGeom prst="rect">
            <a:avLst/>
          </a:prstGeom>
          <a:noFill/>
        </p:spPr>
        <p:txBody>
          <a:bodyPr wrap="square" lIns="182880" tIns="146304" rIns="182880" bIns="146304" rtlCol="0">
            <a:spAutoFit/>
          </a:bodyPr>
          <a:lstStyle/>
          <a:p>
            <a:r>
              <a:rPr lang="en-US" sz="2800" dirty="0"/>
              <a:t>In this whiteboard design session, you will work with a group to design an end-to-end solution that leverages Microsoft Azure's IoT features, tools and resources to secure and monitor a set of IoT devices.</a:t>
            </a:r>
          </a:p>
          <a:p>
            <a:br>
              <a:rPr lang="en-US" sz="2800" dirty="0"/>
            </a:br>
            <a:r>
              <a:rPr lang="en-US" sz="2800" dirty="0"/>
              <a:t>At the end of this session, you will be better able to design and recommend solutions that help organizations properly secure and monitor their IoT-based infrastructure.</a:t>
            </a:r>
          </a:p>
          <a:p>
            <a:pPr>
              <a:lnSpc>
                <a:spcPct val="90000"/>
              </a:lnSpc>
              <a:spcAft>
                <a:spcPts val="600"/>
              </a:spcAft>
            </a:pPr>
            <a:endParaRPr lang="en-US" sz="24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 (Security)</a:t>
            </a:r>
            <a:endParaRPr lang="en-US" sz="3236" dirty="0">
              <a:solidFill>
                <a:schemeClr val="tx1"/>
              </a:solidFill>
              <a:latin typeface="Segoe UI" panose="020B0502040204020203" pitchFamily="34" charset="0"/>
            </a:endParaRPr>
          </a:p>
        </p:txBody>
      </p:sp>
      <p:pic>
        <p:nvPicPr>
          <p:cNvPr id="1026" name="Picture 2" descr="ASC for IoT architecture">
            <a:extLst>
              <a:ext uri="{FF2B5EF4-FFF2-40B4-BE49-F238E27FC236}">
                <a16:creationId xmlns:a16="http://schemas.microsoft.com/office/drawing/2014/main" id="{4779AC88-4CBE-4C84-A048-9E26829B1D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8187" y="1119488"/>
            <a:ext cx="9970995" cy="5580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94686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189177"/>
            <a:ext cx="9116808" cy="4888894"/>
          </a:xfrm>
        </p:spPr>
        <p:txBody>
          <a:bodyPr>
            <a:normAutofit fontScale="85000" lnSpcReduction="10000"/>
          </a:bodyPr>
          <a:lstStyle/>
          <a:p>
            <a:r>
              <a:rPr lang="en-US" sz="3600" dirty="0">
                <a:solidFill>
                  <a:schemeClr val="tx1"/>
                </a:solidFill>
                <a:latin typeface="+mj-lt"/>
              </a:rPr>
              <a:t>Reporting and Analytics</a:t>
            </a:r>
            <a:endParaRPr lang="en-US" sz="1800" dirty="0">
              <a:solidFill>
                <a:schemeClr val="tx1"/>
              </a:solidFill>
              <a:latin typeface="+mj-lt"/>
            </a:endParaRPr>
          </a:p>
          <a:p>
            <a:pPr lvl="1"/>
            <a:r>
              <a:rPr lang="en-US" sz="2400" dirty="0">
                <a:solidFill>
                  <a:schemeClr val="tx1"/>
                </a:solidFill>
                <a:latin typeface="Segoe UI Semilight" panose="020B0402040204020203" pitchFamily="34" charset="0"/>
                <a:cs typeface="Segoe UI Semilight" panose="020B0402040204020203" pitchFamily="34" charset="0"/>
              </a:rPr>
              <a:t>Stream Analytics can monitor device data for alert thresholds and separately send all device data to Cosmos DB.</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Use Azure Time Series Insights to store, visualize, and query all-time series data from IoT and edge devices.</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Overlay device telemetry and other data all in one place, automatically handle schema changes and view raw data.</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Use Cosmos DB to store reference data, alert information, device data, and oil well metrics used for detecting anomalies and output efficiency.</a:t>
            </a:r>
          </a:p>
          <a:p>
            <a:pPr lvl="1"/>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Custom web app hosted in Web Apps service, accesses time series data via Time Series Insights Query APIs, connects to Cosmos DB for reference data, and manages IoT devices through IoT Service SDK.</a:t>
            </a:r>
          </a:p>
          <a:p>
            <a:pPr lvl="1"/>
            <a:endParaRPr lang="en-US" sz="2032" dirty="0">
              <a:solidFill>
                <a:schemeClr val="tx1"/>
              </a:solidFill>
              <a:latin typeface="+mj-lt"/>
            </a:endParaRPr>
          </a:p>
          <a:p>
            <a:pPr lvl="1"/>
            <a:endParaRPr lang="en-US" sz="2032" dirty="0">
              <a:solidFill>
                <a:schemeClr val="tx1"/>
              </a:solidFill>
              <a:latin typeface="+mj-lt"/>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Azure Time Series Insights" title="Azure Time Series Insights">
            <a:extLst>
              <a:ext uri="{FF2B5EF4-FFF2-40B4-BE49-F238E27FC236}">
                <a16:creationId xmlns:a16="http://schemas.microsoft.com/office/drawing/2014/main" id="{75CCA8C9-D6BE-4626-9E3B-2541BD11E104}"/>
              </a:ext>
            </a:extLst>
          </p:cNvPr>
          <p:cNvPicPr>
            <a:picLocks noChangeAspect="1"/>
          </p:cNvPicPr>
          <p:nvPr/>
        </p:nvPicPr>
        <p:blipFill>
          <a:blip r:embed="rId3" cstate="print">
            <a:biLevel thresh="25000"/>
            <a:extLst>
              <a:ext uri="{BEBA8EAE-BF5A-486C-A8C5-ECC9F3942E4B}">
                <a14:imgProps xmlns:a14="http://schemas.microsoft.com/office/drawing/2010/main">
                  <a14:imgLayer r:embed="rId4">
                    <a14:imgEffect>
                      <a14:backgroundRemoval t="3125" b="99609" l="2344" r="96680">
                        <a14:foregroundMark x1="5273" y1="36914" x2="20703" y2="17188"/>
                        <a14:foregroundMark x1="20703" y1="17188" x2="25391" y2="14844"/>
                        <a14:foregroundMark x1="21875" y1="14844" x2="55273" y2="4688"/>
                        <a14:foregroundMark x1="40625" y1="3516" x2="65430" y2="7813"/>
                        <a14:foregroundMark x1="65430" y1="7813" x2="84961" y2="22266"/>
                        <a14:foregroundMark x1="84961" y1="22266" x2="93164" y2="35742"/>
                        <a14:foregroundMark x1="90625" y1="32422" x2="95313" y2="38086"/>
                        <a14:foregroundMark x1="59570" y1="3125" x2="40039" y2="3125"/>
                        <a14:foregroundMark x1="2539" y1="52539" x2="35352" y2="51367"/>
                        <a14:foregroundMark x1="7031" y1="65430" x2="25781" y2="88281"/>
                        <a14:foregroundMark x1="52914" y1="95954" x2="53711" y2="96094"/>
                        <a14:foregroundMark x1="29297" y1="91797" x2="47644" y2="95026"/>
                        <a14:foregroundMark x1="53711" y1="96094" x2="63867" y2="92969"/>
                        <a14:foregroundMark x1="91992" y1="51758" x2="96680" y2="51367"/>
                        <a14:foregroundMark x1="54297" y1="98242" x2="51120" y2="98772"/>
                        <a14:foregroundMark x1="51953" y1="98242" x2="51953" y2="98242"/>
                        <a14:foregroundMark x1="51953" y1="98242" x2="44922" y2="97852"/>
                        <a14:foregroundMark x1="48047" y1="97266" x2="46680" y2="98438"/>
                        <a14:backgroundMark x1="8398" y1="44336" x2="49609" y2="13867"/>
                        <a14:backgroundMark x1="49609" y1="13867" x2="64844" y2="33594"/>
                        <a14:backgroundMark x1="64844" y1="33594" x2="87695" y2="43750"/>
                        <a14:backgroundMark x1="87695" y1="43750" x2="87891" y2="44141"/>
                        <a14:backgroundMark x1="44727" y1="99609" x2="46003" y2="99609"/>
                      </a14:backgroundRemoval>
                    </a14:imgEffect>
                  </a14:imgLayer>
                </a14:imgProps>
              </a:ext>
              <a:ext uri="{28A0092B-C50C-407E-A947-70E740481C1C}">
                <a14:useLocalDpi xmlns:a14="http://schemas.microsoft.com/office/drawing/2010/main" val="0"/>
              </a:ext>
            </a:extLst>
          </a:blip>
          <a:stretch>
            <a:fillRect/>
          </a:stretch>
        </p:blipFill>
        <p:spPr>
          <a:xfrm>
            <a:off x="9926688" y="1420793"/>
            <a:ext cx="1457752" cy="1457752"/>
          </a:xfrm>
          <a:prstGeom prst="rect">
            <a:avLst/>
          </a:prstGeom>
        </p:spPr>
      </p:pic>
      <p:pic>
        <p:nvPicPr>
          <p:cNvPr id="5" name="Picture 4" descr="Cosmos DB" title="Cosmos DB">
            <a:extLst>
              <a:ext uri="{FF2B5EF4-FFF2-40B4-BE49-F238E27FC236}">
                <a16:creationId xmlns:a16="http://schemas.microsoft.com/office/drawing/2014/main" id="{7E7086ED-355F-4ACB-8ACA-E1A5EE7782B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23302" y="3790604"/>
            <a:ext cx="1664523" cy="1664523"/>
          </a:xfrm>
          <a:prstGeom prst="rect">
            <a:avLst/>
          </a:prstGeom>
        </p:spPr>
      </p:pic>
    </p:spTree>
    <p:extLst>
      <p:ext uri="{BB962C8B-B14F-4D97-AF65-F5344CB8AC3E}">
        <p14:creationId xmlns:p14="http://schemas.microsoft.com/office/powerpoint/2010/main" val="7194669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245241"/>
          </a:xfrm>
        </p:spPr>
        <p:txBody>
          <a:bodyPr>
            <a:normAutofit fontScale="92500" lnSpcReduction="10000"/>
          </a:bodyPr>
          <a:lstStyle/>
          <a:p>
            <a:r>
              <a:rPr lang="en-US" sz="3600" dirty="0">
                <a:solidFill>
                  <a:schemeClr val="tx1"/>
                </a:solidFill>
              </a:rPr>
              <a:t>Contoso, Ltd staff are worried it may be impossible to manage the many thousands of IoT devices they have deployed around the world with any one product.</a:t>
            </a:r>
          </a:p>
          <a:p>
            <a:endParaRPr lang="en-US" sz="3600" dirty="0">
              <a:solidFill>
                <a:schemeClr val="tx1"/>
              </a:solidFill>
            </a:endParaRPr>
          </a:p>
          <a:p>
            <a:r>
              <a:rPr lang="en-US" sz="3600" dirty="0">
                <a:solidFill>
                  <a:schemeClr val="tx1"/>
                </a:solidFill>
              </a:rPr>
              <a:t>Can Azure handle all the different types of operating systems and processor architectures of their devices?</a:t>
            </a:r>
          </a:p>
          <a:p>
            <a:endParaRPr lang="en-US" sz="3600" dirty="0">
              <a:solidFill>
                <a:schemeClr val="tx1"/>
              </a:solidFill>
            </a:endParaRPr>
          </a:p>
          <a:p>
            <a:r>
              <a:rPr lang="en-US" sz="3600" dirty="0">
                <a:solidFill>
                  <a:schemeClr val="tx1"/>
                </a:solidFill>
              </a:rPr>
              <a:t>Will they be able to monitor for specific events on some of their proprietary devices?</a:t>
            </a:r>
          </a:p>
          <a:p>
            <a:endParaRPr lang="en-US" sz="3600" dirty="0">
              <a:solidFill>
                <a:schemeClr val="tx1"/>
              </a:solidFill>
            </a:endParaRPr>
          </a:p>
          <a:p>
            <a:r>
              <a:rPr lang="en-US" sz="3600" dirty="0">
                <a:solidFill>
                  <a:schemeClr val="tx1"/>
                </a:solidFill>
              </a:rPr>
              <a:t>Can Azure support non-TPM hardware devices?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245241"/>
          </a:xfrm>
        </p:spPr>
        <p:txBody>
          <a:bodyPr>
            <a:normAutofit fontScale="77500" lnSpcReduction="20000"/>
          </a:bodyPr>
          <a:lstStyle/>
          <a:p>
            <a:r>
              <a:rPr lang="en-US" sz="3600" dirty="0">
                <a:solidFill>
                  <a:schemeClr val="tx1"/>
                </a:solidFill>
              </a:rPr>
              <a:t>Will the communications from a device to Azure be secure enough?</a:t>
            </a:r>
          </a:p>
          <a:p>
            <a:endParaRPr lang="en-US" sz="3600" dirty="0">
              <a:solidFill>
                <a:schemeClr val="tx1"/>
              </a:solidFill>
            </a:endParaRPr>
          </a:p>
          <a:p>
            <a:r>
              <a:rPr lang="en-US" sz="3600" dirty="0">
                <a:solidFill>
                  <a:schemeClr val="tx1"/>
                </a:solidFill>
              </a:rPr>
              <a:t>Can an Azure logging solution handle the massive amount of events and alerts that will need to be ingested?</a:t>
            </a:r>
          </a:p>
          <a:p>
            <a:endParaRPr lang="en-US" sz="3600" dirty="0">
              <a:solidFill>
                <a:schemeClr val="tx1"/>
              </a:solidFill>
            </a:endParaRPr>
          </a:p>
          <a:p>
            <a:r>
              <a:rPr lang="en-US" sz="3600" dirty="0">
                <a:solidFill>
                  <a:schemeClr val="tx1"/>
                </a:solidFill>
              </a:rPr>
              <a:t>Is it possible to assign role-based permissions based on their security objectives and policies to the IoT resources such as the Hub, Edge and individual devices? </a:t>
            </a:r>
          </a:p>
          <a:p>
            <a:endParaRPr lang="en-US" sz="3600" dirty="0">
              <a:solidFill>
                <a:schemeClr val="tx1"/>
              </a:solidFill>
            </a:endParaRPr>
          </a:p>
          <a:p>
            <a:r>
              <a:rPr lang="en-US" sz="3600" dirty="0">
                <a:solidFill>
                  <a:schemeClr val="tx1"/>
                </a:solidFill>
              </a:rPr>
              <a:t>Is the solution capable of being flexible in the types of reporting and alerts that can be generated based on custom logging event data?</a:t>
            </a:r>
          </a:p>
          <a:p>
            <a:endParaRPr lang="en-US" sz="3600" dirty="0">
              <a:solidFill>
                <a:schemeClr val="tx1"/>
              </a:solidFill>
            </a:endParaRPr>
          </a:p>
          <a:p>
            <a:r>
              <a:rPr lang="en-US" sz="3600" dirty="0">
                <a:solidFill>
                  <a:schemeClr val="tx1"/>
                </a:solidFill>
              </a:rPr>
              <a:t>Will we be able to limit the messages and network traffic to specific network IP addresses/subnets for our devices?</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5818863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687188"/>
          </a:xfrm>
        </p:spPr>
        <p:txBody>
          <a:bodyPr>
            <a:normAutofit/>
          </a:bodyPr>
          <a:lstStyle/>
          <a:p>
            <a:r>
              <a:rPr lang="en-US" dirty="0"/>
              <a:t>"Managing our massive worldwide IoT Infrastructure using the latest security features of Azure has given us the confidence to know our devices are running securely and efficiently with the added flexibility to change our direction at any time." </a:t>
            </a:r>
          </a:p>
          <a:p>
            <a:endParaRPr lang="en-US" dirty="0"/>
          </a:p>
          <a:p>
            <a:r>
              <a:rPr lang="en-US" dirty="0"/>
              <a:t>Jack Tradewinds, CIO of Contoso, Ltd.</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198176"/>
          </a:xfrm>
        </p:spPr>
        <p:txBody>
          <a:bodyPr>
            <a:normAutofit fontScale="92500" lnSpcReduction="20000"/>
          </a:bodyPr>
          <a:lstStyle/>
          <a:p>
            <a:r>
              <a:rPr lang="en-US" dirty="0"/>
              <a:t>Contoso, Ltd. has major holdings in one of the world’s most important oil-producing regions.</a:t>
            </a:r>
          </a:p>
          <a:p>
            <a:endParaRPr lang="en-US" dirty="0"/>
          </a:p>
          <a:p>
            <a:r>
              <a:rPr lang="en-US" dirty="0"/>
              <a:t>Their environments are very tough environments in which to work. The climate is hot, harsh, and unforgiving, and oil wells are often spaced many miles apart</a:t>
            </a:r>
          </a:p>
          <a:p>
            <a:endParaRPr lang="en-US" dirty="0"/>
          </a:p>
          <a:p>
            <a:r>
              <a:rPr lang="en-US" dirty="0"/>
              <a:t>They want to deploy IoT technologies to electronically collect data and use cloud based solutions to store and analyze it in order to gain new insights into well operations and future drilling possibilities.</a:t>
            </a:r>
          </a:p>
          <a:p>
            <a:endParaRPr lang="en-US" dirty="0"/>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063705"/>
          </a:xfrm>
        </p:spPr>
        <p:txBody>
          <a:bodyPr>
            <a:normAutofit fontScale="85000" lnSpcReduction="20000"/>
          </a:bodyPr>
          <a:lstStyle/>
          <a:p>
            <a:r>
              <a:rPr lang="en-US" dirty="0"/>
              <a:t>Ensure that all IoT devices are properly registered and assigned a secure tamperproof identity.</a:t>
            </a:r>
          </a:p>
          <a:p>
            <a:endParaRPr lang="en-US" dirty="0"/>
          </a:p>
          <a:p>
            <a:r>
              <a:rPr lang="en-US" dirty="0"/>
              <a:t>Ensure devices are operating within assigned policy standards and are not tampered with.</a:t>
            </a:r>
          </a:p>
          <a:p>
            <a:endParaRPr lang="en-US" dirty="0"/>
          </a:p>
          <a:p>
            <a:r>
              <a:rPr lang="en-US" dirty="0"/>
              <a:t>Enable an alerting solution with little to no effort configuration that will notify and allow for remediation in the case of fault or malicious activity.</a:t>
            </a:r>
          </a:p>
          <a:p>
            <a:endParaRPr lang="en-US" dirty="0"/>
          </a:p>
          <a:p>
            <a:r>
              <a:rPr lang="en-US" dirty="0"/>
              <a:t>Ensure all events are surfaced in one place for simplicity.</a:t>
            </a:r>
          </a:p>
          <a:p>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063705"/>
          </a:xfrm>
        </p:spPr>
        <p:txBody>
          <a:bodyPr>
            <a:normAutofit fontScale="77500" lnSpcReduction="20000"/>
          </a:bodyPr>
          <a:lstStyle/>
          <a:p>
            <a:r>
              <a:rPr lang="en-US" dirty="0"/>
              <a:t>Address the need to have auditing and monitoring across a wide range of device operating systems and processor architectures (Linux, x86, x64, </a:t>
            </a:r>
            <a:r>
              <a:rPr lang="en-US" dirty="0" err="1"/>
              <a:t>etc</a:t>
            </a:r>
            <a:r>
              <a:rPr lang="en-US" dirty="0"/>
              <a:t>).</a:t>
            </a:r>
          </a:p>
          <a:p>
            <a:endParaRPr lang="en-US" dirty="0"/>
          </a:p>
          <a:p>
            <a:r>
              <a:rPr lang="en-US" dirty="0"/>
              <a:t>Automate the security agent provisioning rather than having to physically or remotely "touch" all the devices.</a:t>
            </a:r>
          </a:p>
          <a:p>
            <a:endParaRPr lang="en-US" dirty="0"/>
          </a:p>
          <a:p>
            <a:r>
              <a:rPr lang="en-US" dirty="0"/>
              <a:t>Ensure only the most secure protocols are implemented and used during any transmissions</a:t>
            </a:r>
          </a:p>
          <a:p>
            <a:endParaRPr lang="en-US" dirty="0"/>
          </a:p>
          <a:p>
            <a:r>
              <a:rPr lang="en-US" dirty="0"/>
              <a:t>Ensure that in the future it will be possible to have an enterprise-wide look at any vulnerabilities or malicious events, not just specifically focused the IoT infrastructure.</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7074457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821658"/>
          </a:xfrm>
        </p:spPr>
        <p:txBody>
          <a:bodyPr>
            <a:normAutofit fontScale="70000" lnSpcReduction="20000"/>
          </a:bodyPr>
          <a:lstStyle/>
          <a:p>
            <a:r>
              <a:rPr lang="en-US" dirty="0"/>
              <a:t>Contoso, Ltd staff are worried it may be impossible to manage the many thousands of IoT devices they have deployed around the world with any one product.</a:t>
            </a:r>
          </a:p>
          <a:p>
            <a:endParaRPr lang="en-US" dirty="0"/>
          </a:p>
          <a:p>
            <a:r>
              <a:rPr lang="en-US" dirty="0"/>
              <a:t>Can Azure handle all the different types of operating systems and processor architectures of their devices?</a:t>
            </a:r>
          </a:p>
          <a:p>
            <a:endParaRPr lang="en-US" dirty="0"/>
          </a:p>
          <a:p>
            <a:r>
              <a:rPr lang="en-US" dirty="0"/>
              <a:t>Will they be able to monitor for specific events on some of their proprietary devices?</a:t>
            </a:r>
          </a:p>
          <a:p>
            <a:endParaRPr lang="en-US" dirty="0"/>
          </a:p>
          <a:p>
            <a:r>
              <a:rPr lang="en-US" dirty="0"/>
              <a:t>Can Azure support non-TPM hardware devices?</a:t>
            </a:r>
          </a:p>
          <a:p>
            <a:endParaRPr lang="en-US" dirty="0"/>
          </a:p>
          <a:p>
            <a:r>
              <a:rPr lang="en-US" dirty="0"/>
              <a:t>Will the communications from a device to Azure be secure enough?</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821658"/>
          </a:xfrm>
        </p:spPr>
        <p:txBody>
          <a:bodyPr>
            <a:normAutofit fontScale="77500" lnSpcReduction="20000"/>
          </a:bodyPr>
          <a:lstStyle/>
          <a:p>
            <a:r>
              <a:rPr lang="en-US" dirty="0"/>
              <a:t>Can an Azure logging solution handle the massive amount of events and alerts that will need to be ingested?</a:t>
            </a:r>
          </a:p>
          <a:p>
            <a:endParaRPr lang="en-US" dirty="0"/>
          </a:p>
          <a:p>
            <a:r>
              <a:rPr lang="en-US" dirty="0"/>
              <a:t>Is it possible to assign role-based permissions based on their security objectives and policies to the IoT resources such as the Hub, Edge and individual devices? </a:t>
            </a:r>
          </a:p>
          <a:p>
            <a:endParaRPr lang="en-US" dirty="0"/>
          </a:p>
          <a:p>
            <a:r>
              <a:rPr lang="en-US" dirty="0"/>
              <a:t>Is the solution capable of being flexible in the types of reporting and alerts that can be generated based on custom logging event data?</a:t>
            </a:r>
          </a:p>
          <a:p>
            <a:endParaRPr lang="en-US" dirty="0"/>
          </a:p>
          <a:p>
            <a:r>
              <a:rPr lang="en-US" dirty="0"/>
              <a:t>Will we be able to limit the messages </a:t>
            </a:r>
            <a:r>
              <a:rPr lang="en-US"/>
              <a:t>and network </a:t>
            </a:r>
            <a:r>
              <a:rPr lang="en-US" dirty="0"/>
              <a:t>traffic to specific network IP addresses/subnets for our devices?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1018979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6" name="Picture 5" descr="Screenshot of a sample Internet of Things workflow, which is broken into On-Premises and Azure services." title="Common scenarios for Internet of Things">
            <a:extLst>
              <a:ext uri="{FF2B5EF4-FFF2-40B4-BE49-F238E27FC236}">
                <a16:creationId xmlns:a16="http://schemas.microsoft.com/office/drawing/2014/main" id="{6D600E00-D155-4BEC-BE56-69A6B5EB9BE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31925" y="1095933"/>
            <a:ext cx="10729986" cy="5526743"/>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F7D529-36AB-45DA-B239-2F912F2D1610}">
  <ds:schemaRefs>
    <ds:schemaRef ds:uri="http://purl.org/dc/elements/1.1/"/>
    <ds:schemaRef ds:uri="http://schemas.microsoft.com/office/2006/metadata/properties"/>
    <ds:schemaRef ds:uri="http://purl.org/dc/terms/"/>
    <ds:schemaRef ds:uri="http://schemas.microsoft.com/office/infopath/2007/PartnerControls"/>
    <ds:schemaRef ds:uri="http://purl.org/dc/dcmitype/"/>
    <ds:schemaRef ds:uri="http://schemas.openxmlformats.org/package/2006/metadata/core-properties"/>
    <ds:schemaRef ds:uri="http://schemas.microsoft.com/office/2006/documentManagement/types"/>
    <ds:schemaRef ds:uri="d9c797ad-d7c3-4982-82b7-81352a75e4a5"/>
    <ds:schemaRef ds:uri="2023ac63-7b75-4916-a9ee-591457758eee"/>
    <ds:schemaRef ds:uri="http://schemas.microsoft.com/sharepoint/v3"/>
    <ds:schemaRef ds:uri="http://www.w3.org/XML/1998/namespace"/>
  </ds:schemaRefs>
</ds:datastoreItem>
</file>

<file path=customXml/itemProps2.xml><?xml version="1.0" encoding="utf-8"?>
<ds:datastoreItem xmlns:ds="http://schemas.openxmlformats.org/officeDocument/2006/customXml" ds:itemID="{255F5BEB-6AD6-480A-8556-C80C5EBC1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18501AF-04CF-4482-BAE1-607B49DDC37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4565</TotalTime>
  <Words>1860</Words>
  <Application>Microsoft Office PowerPoint</Application>
  <PresentationFormat>Widescreen</PresentationFormat>
  <Paragraphs>218</Paragraphs>
  <Slides>25</Slides>
  <Notes>25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25</vt:i4>
      </vt:variant>
    </vt:vector>
  </HeadingPairs>
  <TitlesOfParts>
    <vt:vector size="34" baseType="lpstr">
      <vt:lpstr>Arial</vt:lpstr>
      <vt:lpstr>Calibri</vt:lpstr>
      <vt:lpstr>Consolas</vt:lpstr>
      <vt:lpstr>Segoe UI</vt:lpstr>
      <vt:lpstr>Segoe UI Light</vt:lpstr>
      <vt:lpstr>Segoe UI Semilight</vt:lpstr>
      <vt:lpstr>Wingdings</vt:lpstr>
      <vt:lpstr>2_Server and Cloud 2013</vt:lpstr>
      <vt:lpstr>C+E Readiness Template</vt:lpstr>
      <vt:lpstr>Securing the IoT end to end</vt:lpstr>
      <vt:lpstr>Abstract and learning objectives</vt:lpstr>
      <vt:lpstr>Step 1: Review the customer case study</vt:lpstr>
      <vt:lpstr>Customer situation </vt:lpstr>
      <vt:lpstr>Customer needs </vt:lpstr>
      <vt:lpstr>Customer needs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vt:lpstr>
      <vt:lpstr>Preferred solution </vt:lpstr>
      <vt:lpstr>Preferred solution </vt:lpstr>
      <vt:lpstr>Preferred solution </vt:lpstr>
      <vt:lpstr>Preferred Solution (Architecture)</vt:lpstr>
      <vt:lpstr>Preferred Solution (Analytics)</vt:lpstr>
      <vt:lpstr>Preferred Solution (Security)</vt:lpstr>
      <vt:lpstr>Preferred solution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Christopher Givens</cp:lastModifiedBy>
  <cp:revision>119</cp:revision>
  <dcterms:created xsi:type="dcterms:W3CDTF">2016-01-21T23:17:09Z</dcterms:created>
  <dcterms:modified xsi:type="dcterms:W3CDTF">2019-06-20T23:48:41Z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0x010100D15DFA3690A15B4081582BBCC6BEAC3E</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